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klassieke planaire MOS transistor bestaat uit een gate gemaakt uit polykristallijn Si (afgekorte poly) die neergelegd wordt boven op een heel dun oxide dat op het Si neergelegd is. Daarnaast zijn er source en een drain gebieden geïmplanteerd die aan de hand van een pn-junctie gescheiden zijn van de bulk.</a:t>
            </a:r>
          </a:p>
          <a:p>
            <a:r>
              <a:t>Wanneer we een spanning aanleggen aan de gate, moeten we eerst zorgen dat ladingsdragers van de bulk, die van een tegengesteld type zijn dan de gewenste ladingsdragers, voldoende ver van onder de gate verdwijnen. Vervolgens trekken we met de gate ladingsdragers uit de source aan die een kanaal gaan vormen onder de gate. Hoe hoger de spanning aan de gate, hoe meer ladingsdragers in het kanaal.</a:t>
            </a:r>
          </a:p>
          <a:p>
            <a:r>
              <a:t>Voor een nMOS transistor hebben we een positieve spanning nodig aan de gate, omdat het kanaal uit elektronen bestaat (=negatieve ladingsdragers). Bovendien moet die spanning groter zijn dan de spanning aan de source plus de drempelspanning $V_T$.</a:t>
            </a:r>
          </a:p>
          <a:p>
            <a:r>
              <a:t>Voor een pMOS transistor hebben we een negatieve spanning nodig aan de gate, omdat het kanaal uit gaten bestaat (=positieve ladingsdragers). Bovendien moet die spanning kleiner zijn dan de spanning aan de source min de drempelspanning $V_T$.</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Eerst bekijken we een dwarsdoorsnede van een nMOS met &lt;$V_{GS}$&lt;$V_T$ en $V_{DS}$=VSB= 0V. Zolang de gate-source spanning kleiner blijft dan de drempelspanning zal de toenemende gate spanning in de eerste plaats gecompenseerd worden door een vergroting van de ruimteladingslaag onder de gate. De gaten verdwijnen onder de gate en dit de negatieve lading die de toenemende positieve lading op de gate compenseert. Van zodra dat de gate-source spanning groter wordt dan de drempelspanning bekomen we een kanaal onder de gate, zoals zichtbaar is in de dwarsdoorsnede van een nMOS met $V_{GS}$&gt;$V_T$&gt; en $V_{DS}$=VSB= 0V. Hoe meer we de gate spanning verder laten toenemen, hoe meer lading we in het kanaal bekomen.</a:t>
            </a:r>
          </a:p>
          <a:p>
            <a:r>
              <a:t>[] http://www-g.eng.cam.ac.uk/mmg/teaching/linearcircuits/mosfet.html</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Ook de emitter en de collectorweerstand van de bipolaire transistor zijn belangrijk, vooral omdat de stromen die hierdoor lopen veel groter zijn dan de stromen door de basis. De emitterweerstand kan kleiner gemaakt worden door deze laag dunner te maken en de collectorweerstand door de laag dikker te maken. Soms wordt er om een kleinere collectorweerstand te bekomen nog een zeer hoog gedopeerde laag voorzien helemaal onderaan de structuur.</a:t>
            </a:r>
          </a:p>
          <a:p>
            <a:r>
              <a:t>De weerstandswaarden die hierboven opgegeven zijn gelden voor een npn transistor. Omwille van de slechtere geleidbaarheid van een p-type laag zullen we hogere r_{e} en r_{c} waardes bekomen voor een pnp transistor.</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Bipolaire en MOS</a:t>
            </a:r>
          </a:p>
          <a:p>
            <a:r>
              <a:t>Transistors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Herhaling basiseigenschappen</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in het lineaire gebied</a:t>
            </a:r>
            <a:endParaRPr sz="3200" b="1" i="0">
              <a:latin typeface="Arial"/>
            </a:endParaRPr>
          </a:p>
        </p:txBody>
      </p:sp>
      <p:pic>
        <p:nvPicPr>
          <p:cNvPr id="3" name="Picture 2" descr="image.png"/>
          <p:cNvPicPr>
            <a:picLocks noChangeAspect="1"/>
          </p:cNvPicPr>
          <p:nvPr/>
        </p:nvPicPr>
        <p:blipFill>
          <a:blip r:embed="rId2"/>
          <a:stretch>
            <a:fillRect/>
          </a:stretch>
        </p:blipFill>
        <p:spPr>
          <a:xfrm>
            <a:off x="1377335" y="539496"/>
            <a:ext cx="943733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Grens lineair saturatie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1154956" y="539496"/>
            <a:ext cx="9882088"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in het saturatie gebied</a:t>
            </a:r>
            <a:endParaRPr sz="3200" b="1" i="0">
              <a:latin typeface="Arial"/>
            </a:endParaRPr>
          </a:p>
        </p:txBody>
      </p:sp>
      <p:pic>
        <p:nvPicPr>
          <p:cNvPr id="3" name="Picture 2" descr="image.png"/>
          <p:cNvPicPr>
            <a:picLocks noChangeAspect="1"/>
          </p:cNvPicPr>
          <p:nvPr/>
        </p:nvPicPr>
        <p:blipFill>
          <a:blip r:embed="rId2"/>
          <a:stretch>
            <a:fillRect/>
          </a:stretch>
        </p:blipFill>
        <p:spPr>
          <a:xfrm>
            <a:off x="1120302" y="539496"/>
            <a:ext cx="9951396"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Correctie in het saturatiegebied (korte kanalen)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43585" y="539496"/>
            <a:ext cx="7104829"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Early spanning - Output 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391355" y="539496"/>
            <a:ext cx="11409290"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VT van de nMOS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708038" y="539496"/>
            <a:ext cx="10775923"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VT van de pMOS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083608" y="539496"/>
            <a:ext cx="10024783"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Symbolen D en E MOSFETS</a:t>
            </a:r>
            <a:endParaRPr sz="3200" b="1" i="0">
              <a:latin typeface="Arial"/>
            </a:endParaRPr>
          </a:p>
        </p:txBody>
      </p:sp>
      <p:pic>
        <p:nvPicPr>
          <p:cNvPr id="3" name="Picture 2" descr="image.png"/>
          <p:cNvPicPr>
            <a:picLocks noChangeAspect="1"/>
          </p:cNvPicPr>
          <p:nvPr/>
        </p:nvPicPr>
        <p:blipFill>
          <a:blip r:embed="rId2"/>
          <a:stretch>
            <a:fillRect/>
          </a:stretch>
        </p:blipFill>
        <p:spPr>
          <a:xfrm>
            <a:off x="1329358" y="539496"/>
            <a:ext cx="953328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Gate capaciteiten van de MOS (laagfrequent) Lineair gebied</a:t>
            </a:r>
            <a:endParaRPr sz="3000" b="1" i="0">
              <a:latin typeface="Arial"/>
            </a:endParaRPr>
          </a:p>
        </p:txBody>
      </p:sp>
      <p:pic>
        <p:nvPicPr>
          <p:cNvPr id="3" name="Picture 2" descr="image.png"/>
          <p:cNvPicPr>
            <a:picLocks noChangeAspect="1"/>
          </p:cNvPicPr>
          <p:nvPr/>
        </p:nvPicPr>
        <p:blipFill>
          <a:blip r:embed="rId2"/>
          <a:stretch>
            <a:fillRect/>
          </a:stretch>
        </p:blipFill>
        <p:spPr>
          <a:xfrm>
            <a:off x="1508841" y="539496"/>
            <a:ext cx="9174318"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Capaciteiten in functie van de VGS</a:t>
            </a:r>
            <a:endParaRPr sz="3200" b="1" i="0">
              <a:latin typeface="Arial"/>
            </a:endParaRPr>
          </a:p>
        </p:txBody>
      </p:sp>
      <p:pic>
        <p:nvPicPr>
          <p:cNvPr id="3" name="Picture 2" descr="image.png"/>
          <p:cNvPicPr>
            <a:picLocks noChangeAspect="1"/>
          </p:cNvPicPr>
          <p:nvPr/>
        </p:nvPicPr>
        <p:blipFill>
          <a:blip r:embed="rId2"/>
          <a:stretch>
            <a:fillRect/>
          </a:stretch>
        </p:blipFill>
        <p:spPr>
          <a:xfrm>
            <a:off x="1747781" y="539496"/>
            <a:ext cx="8696437"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Korte Herhaling MOSFET transistors</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MOSFET model (nMOS)</a:t>
            </a:r>
            <a:endParaRPr sz="3200" b="1" i="0">
              <a:latin typeface="Arial"/>
            </a:endParaRPr>
          </a:p>
        </p:txBody>
      </p:sp>
      <p:pic>
        <p:nvPicPr>
          <p:cNvPr id="3" name="Picture 2" descr="image.png"/>
          <p:cNvPicPr>
            <a:picLocks noChangeAspect="1"/>
          </p:cNvPicPr>
          <p:nvPr/>
        </p:nvPicPr>
        <p:blipFill>
          <a:blip r:embed="rId2"/>
          <a:stretch>
            <a:fillRect/>
          </a:stretch>
        </p:blipFill>
        <p:spPr>
          <a:xfrm>
            <a:off x="1388014" y="539496"/>
            <a:ext cx="9415972"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MOSFET model (pMOS)</a:t>
            </a:r>
            <a:endParaRPr sz="3200" b="1" i="0">
              <a:latin typeface="Arial"/>
            </a:endParaRPr>
          </a:p>
        </p:txBody>
      </p:sp>
      <p:pic>
        <p:nvPicPr>
          <p:cNvPr id="3" name="Picture 2" descr="image.png"/>
          <p:cNvPicPr>
            <a:picLocks noChangeAspect="1"/>
          </p:cNvPicPr>
          <p:nvPr/>
        </p:nvPicPr>
        <p:blipFill>
          <a:blip r:embed="rId2"/>
          <a:stretch>
            <a:fillRect/>
          </a:stretch>
        </p:blipFill>
        <p:spPr>
          <a:xfrm>
            <a:off x="1379362" y="539496"/>
            <a:ext cx="9433275"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nMOS als schakelaar</a:t>
            </a:r>
            <a:endParaRPr sz="3200" b="1" i="0">
              <a:latin typeface="Arial"/>
            </a:endParaRPr>
          </a:p>
        </p:txBody>
      </p:sp>
      <p:pic>
        <p:nvPicPr>
          <p:cNvPr id="3" name="Picture 2" descr="image.png"/>
          <p:cNvPicPr>
            <a:picLocks noChangeAspect="1"/>
          </p:cNvPicPr>
          <p:nvPr/>
        </p:nvPicPr>
        <p:blipFill>
          <a:blip r:embed="rId2"/>
          <a:stretch>
            <a:fillRect/>
          </a:stretch>
        </p:blipFill>
        <p:spPr>
          <a:xfrm>
            <a:off x="1150968" y="539496"/>
            <a:ext cx="9890064"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pMOS als schakelaar</a:t>
            </a:r>
            <a:endParaRPr sz="3200" b="1" i="0">
              <a:latin typeface="Arial"/>
            </a:endParaRPr>
          </a:p>
        </p:txBody>
      </p:sp>
      <p:pic>
        <p:nvPicPr>
          <p:cNvPr id="3" name="Picture 2" descr="image.png"/>
          <p:cNvPicPr>
            <a:picLocks noChangeAspect="1"/>
          </p:cNvPicPr>
          <p:nvPr/>
        </p:nvPicPr>
        <p:blipFill>
          <a:blip r:embed="rId2"/>
          <a:stretch>
            <a:fillRect/>
          </a:stretch>
        </p:blipFill>
        <p:spPr>
          <a:xfrm>
            <a:off x="1015917" y="539496"/>
            <a:ext cx="10160166"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Complementary MOS</a:t>
            </a:r>
            <a:endParaRPr sz="3200" b="1" i="0">
              <a:latin typeface="Arial"/>
            </a:endParaRPr>
          </a:p>
        </p:txBody>
      </p:sp>
      <p:pic>
        <p:nvPicPr>
          <p:cNvPr id="3" name="Picture 2" descr="image.png"/>
          <p:cNvPicPr>
            <a:picLocks noChangeAspect="1"/>
          </p:cNvPicPr>
          <p:nvPr/>
        </p:nvPicPr>
        <p:blipFill>
          <a:blip r:embed="rId2"/>
          <a:stretch>
            <a:fillRect/>
          </a:stretch>
        </p:blipFill>
        <p:spPr>
          <a:xfrm>
            <a:off x="645868" y="539496"/>
            <a:ext cx="10900263"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pMOS en nMOS transistor gecombineerd</a:t>
            </a:r>
            <a:endParaRPr sz="3200" b="1" i="0">
              <a:latin typeface="Arial"/>
            </a:endParaRPr>
          </a:p>
        </p:txBody>
      </p:sp>
      <p:pic>
        <p:nvPicPr>
          <p:cNvPr id="3" name="Picture 2" descr="image.png"/>
          <p:cNvPicPr>
            <a:picLocks noChangeAspect="1"/>
          </p:cNvPicPr>
          <p:nvPr/>
        </p:nvPicPr>
        <p:blipFill>
          <a:blip r:embed="rId2"/>
          <a:stretch>
            <a:fillRect/>
          </a:stretch>
        </p:blipFill>
        <p:spPr>
          <a:xfrm>
            <a:off x="867819" y="539496"/>
            <a:ext cx="10456362"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CMOS Logica</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24545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CMOS Logica</a:t>
            </a:r>
            <a:endParaRPr sz="3200" b="1" i="0">
              <a:latin typeface="Arial"/>
            </a:endParaRPr>
          </a:p>
        </p:txBody>
      </p:sp>
      <p:pic>
        <p:nvPicPr>
          <p:cNvPr id="3" name="Picture 2" descr="image.png"/>
          <p:cNvPicPr>
            <a:picLocks noChangeAspect="1"/>
          </p:cNvPicPr>
          <p:nvPr/>
        </p:nvPicPr>
        <p:blipFill>
          <a:blip r:embed="rId2"/>
          <a:stretch>
            <a:fillRect/>
          </a:stretch>
        </p:blipFill>
        <p:spPr>
          <a:xfrm>
            <a:off x="1709005" y="539496"/>
            <a:ext cx="8773990"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Korte Herhaling Bipolaire transistors</a:t>
            </a:r>
            <a:endParaRPr sz="3200" b="1" i="0">
              <a:latin typeface="Arial"/>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Lagenstructuur</a:t>
            </a:r>
            <a:endParaRPr sz="3200" b="1" i="0">
              <a:latin typeface="Arial"/>
            </a:endParaRPr>
          </a:p>
        </p:txBody>
      </p:sp>
      <p:pic>
        <p:nvPicPr>
          <p:cNvPr id="3" name="Picture 2" descr="image.png"/>
          <p:cNvPicPr>
            <a:picLocks noChangeAspect="1"/>
          </p:cNvPicPr>
          <p:nvPr/>
        </p:nvPicPr>
        <p:blipFill>
          <a:blip r:embed="rId2"/>
          <a:stretch>
            <a:fillRect/>
          </a:stretch>
        </p:blipFill>
        <p:spPr>
          <a:xfrm>
            <a:off x="1613363" y="539496"/>
            <a:ext cx="8965273"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670142" y="539496"/>
            <a:ext cx="8851715"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Bipolaire transistor: symbool</a:t>
            </a:r>
            <a:endParaRPr sz="3200" b="1" i="0">
              <a:latin typeface="Arial"/>
            </a:endParaRPr>
          </a:p>
        </p:txBody>
      </p:sp>
      <p:pic>
        <p:nvPicPr>
          <p:cNvPr id="3" name="Picture 2" descr="image.png"/>
          <p:cNvPicPr>
            <a:picLocks noChangeAspect="1"/>
          </p:cNvPicPr>
          <p:nvPr/>
        </p:nvPicPr>
        <p:blipFill>
          <a:blip r:embed="rId2"/>
          <a:stretch>
            <a:fillRect/>
          </a:stretch>
        </p:blipFill>
        <p:spPr>
          <a:xfrm>
            <a:off x="1348780" y="539496"/>
            <a:ext cx="9494439"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 NPN-stromen</a:t>
            </a:r>
            <a:endParaRPr sz="3200" b="1" i="0">
              <a:latin typeface="Arial"/>
            </a:endParaRPr>
          </a:p>
        </p:txBody>
      </p:sp>
      <p:pic>
        <p:nvPicPr>
          <p:cNvPr id="3" name="Picture 2" descr="image.png"/>
          <p:cNvPicPr>
            <a:picLocks noChangeAspect="1"/>
          </p:cNvPicPr>
          <p:nvPr/>
        </p:nvPicPr>
        <p:blipFill>
          <a:blip r:embed="rId2"/>
          <a:stretch>
            <a:fillRect/>
          </a:stretch>
        </p:blipFill>
        <p:spPr>
          <a:xfrm>
            <a:off x="1164771" y="539496"/>
            <a:ext cx="9862457"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NPN-stromen (deel 2)</a:t>
            </a:r>
            <a:endParaRPr sz="3200" b="1" i="0">
              <a:latin typeface="Arial"/>
            </a:endParaRPr>
          </a:p>
        </p:txBody>
      </p:sp>
      <p:pic>
        <p:nvPicPr>
          <p:cNvPr id="3" name="Picture 2" descr="image.png"/>
          <p:cNvPicPr>
            <a:picLocks noChangeAspect="1"/>
          </p:cNvPicPr>
          <p:nvPr/>
        </p:nvPicPr>
        <p:blipFill>
          <a:blip r:embed="rId2"/>
          <a:stretch>
            <a:fillRect/>
          </a:stretch>
        </p:blipFill>
        <p:spPr>
          <a:xfrm>
            <a:off x="981912" y="539496"/>
            <a:ext cx="10228176"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Eenvoudigste model</a:t>
            </a:r>
            <a:endParaRPr sz="3200" b="1" i="0">
              <a:latin typeface="Arial"/>
            </a:endParaRPr>
          </a:p>
        </p:txBody>
      </p:sp>
      <p:pic>
        <p:nvPicPr>
          <p:cNvPr id="3" name="Picture 2" descr="image.png"/>
          <p:cNvPicPr>
            <a:picLocks noChangeAspect="1"/>
          </p:cNvPicPr>
          <p:nvPr/>
        </p:nvPicPr>
        <p:blipFill>
          <a:blip r:embed="rId2"/>
          <a:stretch>
            <a:fillRect/>
          </a:stretch>
        </p:blipFill>
        <p:spPr>
          <a:xfrm>
            <a:off x="1079559" y="539496"/>
            <a:ext cx="10032882" cy="56692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als functie van VBE</a:t>
            </a:r>
            <a:endParaRPr sz="3200" b="1" i="0">
              <a:latin typeface="Arial"/>
            </a:endParaRPr>
          </a:p>
        </p:txBody>
      </p:sp>
      <p:pic>
        <p:nvPicPr>
          <p:cNvPr id="3" name="Picture 2" descr="image.png"/>
          <p:cNvPicPr>
            <a:picLocks noChangeAspect="1"/>
          </p:cNvPicPr>
          <p:nvPr/>
        </p:nvPicPr>
        <p:blipFill>
          <a:blip r:embed="rId2"/>
          <a:stretch>
            <a:fillRect/>
          </a:stretch>
        </p:blipFill>
        <p:spPr>
          <a:xfrm>
            <a:off x="1361455" y="539496"/>
            <a:ext cx="9469089" cy="56692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Stroomversterking als functie van VBE</a:t>
            </a:r>
            <a:endParaRPr sz="3200" b="1" i="0">
              <a:latin typeface="Arial"/>
            </a:endParaRPr>
          </a:p>
        </p:txBody>
      </p:sp>
      <p:pic>
        <p:nvPicPr>
          <p:cNvPr id="3" name="Picture 2" descr="image.png"/>
          <p:cNvPicPr>
            <a:picLocks noChangeAspect="1"/>
          </p:cNvPicPr>
          <p:nvPr/>
        </p:nvPicPr>
        <p:blipFill>
          <a:blip r:embed="rId2"/>
          <a:stretch>
            <a:fillRect/>
          </a:stretch>
        </p:blipFill>
        <p:spPr>
          <a:xfrm>
            <a:off x="1053348" y="539496"/>
            <a:ext cx="10085303" cy="56692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Stroomversterking als functie van Ic en T</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54181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Output karakteristieken</a:t>
            </a:r>
            <a:endParaRPr sz="3200" b="1" i="0">
              <a:latin typeface="Arial"/>
            </a:endParaRPr>
          </a:p>
        </p:txBody>
      </p:sp>
      <p:pic>
        <p:nvPicPr>
          <p:cNvPr id="3" name="Picture 2" descr="image.png"/>
          <p:cNvPicPr>
            <a:picLocks noChangeAspect="1"/>
          </p:cNvPicPr>
          <p:nvPr/>
        </p:nvPicPr>
        <p:blipFill>
          <a:blip r:embed="rId2"/>
          <a:stretch>
            <a:fillRect/>
          </a:stretch>
        </p:blipFill>
        <p:spPr>
          <a:xfrm>
            <a:off x="1006478" y="539496"/>
            <a:ext cx="10179043" cy="56692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Bipolaire transistor: equivalent 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546253" y="539496"/>
            <a:ext cx="11099494" cy="566928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Ebers-Moll model: werkingsgebieden</a:t>
            </a:r>
            <a:endParaRPr sz="3200" b="1" i="0">
              <a:latin typeface="Arial"/>
            </a:endParaRPr>
          </a:p>
        </p:txBody>
      </p:sp>
      <p:pic>
        <p:nvPicPr>
          <p:cNvPr id="3" name="Picture 2" descr="image.png"/>
          <p:cNvPicPr>
            <a:picLocks noChangeAspect="1"/>
          </p:cNvPicPr>
          <p:nvPr/>
        </p:nvPicPr>
        <p:blipFill>
          <a:blip r:embed="rId2"/>
          <a:stretch>
            <a:fillRect/>
          </a:stretch>
        </p:blipFill>
        <p:spPr>
          <a:xfrm>
            <a:off x="331459" y="539496"/>
            <a:ext cx="11529081"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 FET</a:t>
            </a:r>
            <a:endParaRPr sz="3200" b="1" i="0">
              <a:latin typeface="Arial"/>
            </a:endParaRPr>
          </a:p>
        </p:txBody>
      </p:sp>
      <p:pic>
        <p:nvPicPr>
          <p:cNvPr id="3" name="Picture 2" descr="image.png"/>
          <p:cNvPicPr>
            <a:picLocks noChangeAspect="1"/>
          </p:cNvPicPr>
          <p:nvPr/>
        </p:nvPicPr>
        <p:blipFill>
          <a:blip r:embed="rId2"/>
          <a:stretch>
            <a:fillRect/>
          </a:stretch>
        </p:blipFill>
        <p:spPr>
          <a:xfrm>
            <a:off x="1071277" y="539496"/>
            <a:ext cx="10049446"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Werkingsgebieden</a:t>
            </a:r>
            <a:endParaRPr sz="3200" b="1" i="0">
              <a:latin typeface="Arial"/>
            </a:endParaRPr>
          </a:p>
        </p:txBody>
      </p:sp>
      <p:pic>
        <p:nvPicPr>
          <p:cNvPr id="3" name="Picture 2" descr="image.png"/>
          <p:cNvPicPr>
            <a:picLocks noChangeAspect="1"/>
          </p:cNvPicPr>
          <p:nvPr/>
        </p:nvPicPr>
        <p:blipFill>
          <a:blip r:embed="rId2"/>
          <a:stretch>
            <a:fillRect/>
          </a:stretch>
        </p:blipFill>
        <p:spPr>
          <a:xfrm>
            <a:off x="1127592" y="539496"/>
            <a:ext cx="9936815" cy="566928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Voorbeeld output karakteristieken</a:t>
            </a:r>
            <a:endParaRPr sz="3200" b="1" i="0">
              <a:latin typeface="Arial"/>
            </a:endParaRPr>
          </a:p>
        </p:txBody>
      </p:sp>
      <p:pic>
        <p:nvPicPr>
          <p:cNvPr id="3" name="Picture 2" descr="image.png"/>
          <p:cNvPicPr>
            <a:picLocks noChangeAspect="1"/>
          </p:cNvPicPr>
          <p:nvPr/>
        </p:nvPicPr>
        <p:blipFill>
          <a:blip r:embed="rId2"/>
          <a:stretch>
            <a:fillRect/>
          </a:stretch>
        </p:blipFill>
        <p:spPr>
          <a:xfrm>
            <a:off x="1303888" y="539496"/>
            <a:ext cx="9584223" cy="566928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Stroomsturing versus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06856" y="539496"/>
            <a:ext cx="9378287" cy="566928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Early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46579" y="539496"/>
            <a:ext cx="9298842" cy="566928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Maximale stroom</a:t>
            </a:r>
          </a:p>
          <a:p>
            <a:pPr lvl="1"/>
            <a:r>
              <a:t>Maximale spanning</a:t>
            </a:r>
          </a:p>
          <a:p>
            <a:pPr lvl="1"/>
            <a:r>
              <a:t>Maximaal gedisipeerd vermogen</a:t>
            </a:r>
          </a:p>
        </p:txBody>
      </p:sp>
      <p:sp>
        <p:nvSpPr>
          <p:cNvPr id="3" name="Title 2"/>
          <p:cNvSpPr>
            <a:spLocks noGrp="1"/>
          </p:cNvSpPr>
          <p:nvPr>
            <p:ph type="title"/>
          </p:nvPr>
        </p:nvSpPr>
        <p:spPr/>
        <p:txBody>
          <a:bodyPr wrap="square">
            <a:noAutofit/>
          </a:bodyPr>
          <a:lstStyle/>
          <a:p>
            <a:r>
              <a:rPr sz="3200" b="1" i="0">
                <a:latin typeface="Arial"/>
              </a:rPr>
              <a:t>3 nodige begrenzingen voor de transistor</a:t>
            </a:r>
            <a:endParaRPr sz="3200" b="1" i="0">
              <a:latin typeface="Arial"/>
            </a:endParaR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1ste begrenzing: maximale ICE 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1641249" y="539496"/>
            <a:ext cx="8909502" cy="566928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2de begrenzing: maximale VCE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833595" y="539496"/>
            <a:ext cx="10524809" cy="566928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3de begrenzing: warmtedissipatie PD</a:t>
            </a:r>
            <a:endParaRPr sz="3200" b="1" i="0">
              <a:latin typeface="Arial"/>
            </a:endParaRPr>
          </a:p>
        </p:txBody>
      </p:sp>
      <p:pic>
        <p:nvPicPr>
          <p:cNvPr id="3" name="Picture 2" descr="image.png"/>
          <p:cNvPicPr>
            <a:picLocks noChangeAspect="1"/>
          </p:cNvPicPr>
          <p:nvPr/>
        </p:nvPicPr>
        <p:blipFill>
          <a:blip r:embed="rId2"/>
          <a:stretch>
            <a:fillRect/>
          </a:stretch>
        </p:blipFill>
        <p:spPr>
          <a:xfrm>
            <a:off x="1117405" y="539496"/>
            <a:ext cx="9957190" cy="566928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Koelvin toevoegen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200607" y="539496"/>
            <a:ext cx="9790785" cy="566928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856356" y="539496"/>
            <a:ext cx="10479287"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Realistische voorstelling 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2017412" y="539496"/>
            <a:ext cx="8157175"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Emitter- en collectorweerstand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1524868" y="539496"/>
            <a:ext cx="9142264" cy="56692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Beperking van de collectorweerstand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1552334" y="539496"/>
            <a:ext cx="9087331" cy="566928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N-type laag heeft bij gelijke dopering een beduidend lagere weerstand dan een P-type laag</a:t>
            </a:r>
          </a:p>
          <a:p>
            <a:pPr lvl="1"/>
            <a:r>
              <a:t>Een pnp transistor heeft dus veel grotere emitter en collector weerstanden in vergelijking met een npn transistor</a:t>
            </a:r>
          </a:p>
          <a:p>
            <a:pPr lvl="1"/>
            <a:r>
              <a:t>Voor vermogencomponenten kunnen deze weerstanden en de opwarming die erbij hoort een probleem vormen</a:t>
            </a:r>
          </a:p>
        </p:txBody>
      </p:sp>
      <p:sp>
        <p:nvSpPr>
          <p:cNvPr id="3" name="Title 2"/>
          <p:cNvSpPr>
            <a:spLocks noGrp="1"/>
          </p:cNvSpPr>
          <p:nvPr>
            <p:ph type="title"/>
          </p:nvPr>
        </p:nvSpPr>
        <p:spPr/>
        <p:txBody>
          <a:bodyPr wrap="square">
            <a:noAutofit/>
          </a:bodyPr>
          <a:lstStyle/>
          <a:p>
            <a:r>
              <a:rPr sz="3200" b="1" i="0">
                <a:latin typeface="Arial"/>
              </a:rPr>
              <a:t>NPN versus PNP transistors</a:t>
            </a:r>
            <a:endParaRPr sz="3200" b="1" i="0">
              <a:latin typeface="Arial"/>
            </a:endParaR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Van Silicium naar verpakking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25047" y="539496"/>
            <a:ext cx="9741906"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3D voorstelling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009626" y="539496"/>
            <a:ext cx="10172748"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Symbolen MOS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1395433" y="539496"/>
            <a:ext cx="9401133"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Wat is drain en source bij de MOS ?</a:t>
            </a:r>
            <a:endParaRPr sz="3200" b="1" i="0">
              <a:latin typeface="Arial"/>
            </a:endParaRPr>
          </a:p>
        </p:txBody>
      </p:sp>
      <p:pic>
        <p:nvPicPr>
          <p:cNvPr id="3" name="Picture 2" descr="image.png"/>
          <p:cNvPicPr>
            <a:picLocks noChangeAspect="1"/>
          </p:cNvPicPr>
          <p:nvPr/>
        </p:nvPicPr>
        <p:blipFill>
          <a:blip r:embed="rId2"/>
          <a:stretch>
            <a:fillRect/>
          </a:stretch>
        </p:blipFill>
        <p:spPr>
          <a:xfrm>
            <a:off x="1105782" y="539496"/>
            <a:ext cx="9980435"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Drempelspanning VT</a:t>
            </a:r>
            <a:endParaRPr sz="3200" b="1" i="0">
              <a:latin typeface="Arial"/>
            </a:endParaRPr>
          </a:p>
        </p:txBody>
      </p:sp>
      <p:pic>
        <p:nvPicPr>
          <p:cNvPr id="3" name="Picture 2" descr="image.png"/>
          <p:cNvPicPr>
            <a:picLocks noChangeAspect="1"/>
          </p:cNvPicPr>
          <p:nvPr/>
        </p:nvPicPr>
        <p:blipFill>
          <a:blip r:embed="rId2"/>
          <a:stretch>
            <a:fillRect/>
          </a:stretch>
        </p:blipFill>
        <p:spPr>
          <a:xfrm>
            <a:off x="1276898" y="539496"/>
            <a:ext cx="9638203"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